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0980738" cy="7885113"/>
  <p:notesSz cx="6858000" cy="9144000"/>
  <p:defaultTextStyle>
    <a:defPPr>
      <a:defRPr lang="ru-RU"/>
    </a:defPPr>
    <a:lvl1pPr marL="0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9048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8097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57145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76193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95241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114289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33337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52385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35D7"/>
    <a:srgbClr val="6666FF"/>
    <a:srgbClr val="00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66" d="100"/>
          <a:sy n="66" d="100"/>
        </p:scale>
        <p:origin x="-738" y="24"/>
      </p:cViewPr>
      <p:guideLst>
        <p:guide orient="horz" pos="2484"/>
        <p:guide pos="34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Office_Excel1.xlsx"/><Relationship Id="rId1" Type="http://schemas.openxmlformats.org/officeDocument/2006/relationships/image" Target="../media/image1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1.4609016054325279E-2"/>
          <c:y val="0"/>
          <c:w val="0.96473121403830953"/>
          <c:h val="0.8616578611623266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7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8.9088518093389593E-3"/>
                  <c:y val="6.597306623960576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14 378,2</a:t>
                    </a:r>
                    <a:endParaRPr lang="ru-RU" dirty="0" smtClean="0"/>
                  </a:p>
                </c:rich>
              </c:tx>
              <c:showVal val="1"/>
            </c:dLbl>
            <c:dLbl>
              <c:idx val="1"/>
              <c:layout>
                <c:manualLayout>
                  <c:x val="8.141383670688819E-3"/>
                  <c:y val="6.663622309742228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15 114,0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2.1001991625994306E-2"/>
                  <c:y val="6.165167806805362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19 307,3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1.6416333044038209E-2"/>
                  <c:y val="6.135167032202283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21 615,5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1.4066004398530523E-2"/>
                  <c:y val="6.8449035860672885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/>
                      <a:t>2</a:t>
                    </a:r>
                    <a:r>
                      <a:rPr lang="ru-RU" baseline="0" dirty="0" smtClean="0"/>
                      <a:t>2 611,9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2.0885534776076249E-2"/>
                  <c:y val="6.669953698056950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8</a:t>
                    </a:r>
                    <a:r>
                      <a:rPr lang="ru-RU" baseline="0" dirty="0" smtClean="0"/>
                      <a:t> 384,6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>
                <c:manualLayout>
                  <c:x val="1.820955467211673E-2"/>
                  <c:y val="6.158750159794240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38 776,4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layout>
                <c:manualLayout>
                  <c:x val="2.4615945139686016E-2"/>
                  <c:y val="7.172117324938406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28 091,4</a:t>
                    </a:r>
                    <a:endParaRPr lang="en-US" dirty="0"/>
                  </a:p>
                </c:rich>
              </c:tx>
              <c:showVal val="1"/>
            </c:dLbl>
            <c:spPr>
              <a:blipFill>
                <a:blip xmlns:r="http://schemas.openxmlformats.org/officeDocument/2006/relationships" r:embed="rId1"/>
                <a:tile tx="0" ty="0" sx="100000" sy="100000" flip="none" algn="tl"/>
              </a:blipFill>
              <a:ln>
                <a:solidFill>
                  <a:srgbClr val="4135D7"/>
                </a:solidFill>
              </a:ln>
            </c:spPr>
            <c:txPr>
              <a:bodyPr/>
              <a:lstStyle/>
              <a:p>
                <a:pPr>
                  <a:defRPr sz="1680" cap="none" normalizeH="0" baseline="0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8</c:v>
                </c:pt>
                <c:pt idx="1">
                  <c:v>7</c:v>
                </c:pt>
                <c:pt idx="2">
                  <c:v>6</c:v>
                </c:pt>
                <c:pt idx="3">
                  <c:v>5</c:v>
                </c:pt>
                <c:pt idx="4">
                  <c:v>4</c:v>
                </c:pt>
                <c:pt idx="5">
                  <c:v>3</c:v>
                </c:pt>
                <c:pt idx="6">
                  <c:v>2</c:v>
                </c:pt>
                <c:pt idx="7">
                  <c:v>1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13751</c:v>
                </c:pt>
                <c:pt idx="1">
                  <c:v>14245</c:v>
                </c:pt>
                <c:pt idx="2">
                  <c:v>16479</c:v>
                </c:pt>
                <c:pt idx="3">
                  <c:v>20025</c:v>
                </c:pt>
                <c:pt idx="4">
                  <c:v>21003</c:v>
                </c:pt>
                <c:pt idx="5">
                  <c:v>24124</c:v>
                </c:pt>
                <c:pt idx="6">
                  <c:v>36102</c:v>
                </c:pt>
                <c:pt idx="7">
                  <c:v>25837</c:v>
                </c:pt>
              </c:numCache>
            </c:numRef>
          </c:val>
        </c:ser>
        <c:dLbls>
          <c:showVal val="1"/>
        </c:dLbls>
        <c:gapWidth val="0"/>
        <c:gapDepth val="0"/>
        <c:shape val="cylinder"/>
        <c:axId val="57185024"/>
        <c:axId val="57186560"/>
        <c:axId val="0"/>
      </c:bar3DChart>
      <c:catAx>
        <c:axId val="5718502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50" b="0" i="1" cap="small" spc="10" normalizeH="0" baseline="30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  <c:crossAx val="57186560"/>
        <c:crosses val="autoZero"/>
        <c:auto val="1"/>
        <c:lblAlgn val="ctr"/>
        <c:lblOffset val="100"/>
      </c:catAx>
      <c:valAx>
        <c:axId val="57186560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571850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2"/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0.07639</cdr:x>
      <cdr:y>0.59157</cdr:y>
    </cdr:from>
    <cdr:to>
      <cdr:x>0.13946</cdr:x>
      <cdr:y>0.84585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85818" y="3429024"/>
          <a:ext cx="648806" cy="14739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0.04861</cdr:x>
      <cdr:y>0.75178</cdr:y>
    </cdr:from>
    <cdr:to>
      <cdr:x>0.32789</cdr:x>
      <cdr:y>0.81606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00066" y="4357718"/>
          <a:ext cx="2872973" cy="372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0.1782</cdr:x>
      <cdr:y>0.61621</cdr:y>
    </cdr:from>
    <cdr:to>
      <cdr:x>0.22458</cdr:x>
      <cdr:y>0.8254</cdr:y>
    </cdr:to>
    <cdr:sp macro="" textlink="">
      <cdr:nvSpPr>
        <cdr:cNvPr id="4" name="TextBox 3"/>
        <cdr:cNvSpPr txBox="1"/>
      </cdr:nvSpPr>
      <cdr:spPr>
        <a:xfrm xmlns:a="http://schemas.openxmlformats.org/drawingml/2006/main" rot="16200000">
          <a:off x="1465424" y="3939651"/>
          <a:ext cx="1212557" cy="4770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horz" wrap="square" rtlCol="0">
          <a:spAutoFit/>
        </a:bodyPr>
        <a:lstStyle xmlns:a="http://schemas.openxmlformats.org/drawingml/2006/main"/>
        <a:p xmlns:a="http://schemas.openxmlformats.org/drawingml/2006/main">
          <a:pPr algn="just">
            <a:lnSpc>
              <a:spcPts val="1000"/>
            </a:lnSpc>
          </a:pPr>
          <a:r>
            <a:rPr lang="ru-RU" sz="1400" dirty="0" smtClean="0">
              <a:solidFill>
                <a:srgbClr val="FFFF00"/>
              </a:solidFill>
            </a:rPr>
            <a:t>Младший медицинский персонал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0.07639</cdr:x>
      <cdr:y>0.61621</cdr:y>
    </cdr:from>
    <cdr:to>
      <cdr:x>0.11279</cdr:x>
      <cdr:y>0.83159</cdr:y>
    </cdr:to>
    <cdr:sp macro="" textlink="">
      <cdr:nvSpPr>
        <cdr:cNvPr id="5" name="TextBox 4"/>
        <cdr:cNvSpPr txBox="1"/>
      </cdr:nvSpPr>
      <cdr:spPr>
        <a:xfrm xmlns:a="http://schemas.openxmlformats.org/drawingml/2006/main" rot="16200000">
          <a:off x="348816" y="4008902"/>
          <a:ext cx="1248454" cy="374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Социальные работники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0.29167</cdr:x>
      <cdr:y>0.55459</cdr:y>
    </cdr:from>
    <cdr:to>
      <cdr:x>0.34296</cdr:x>
      <cdr:y>0.81722</cdr:y>
    </cdr:to>
    <cdr:sp macro="" textlink="">
      <cdr:nvSpPr>
        <cdr:cNvPr id="6" name="TextBox 5"/>
        <cdr:cNvSpPr txBox="1"/>
      </cdr:nvSpPr>
      <cdr:spPr>
        <a:xfrm xmlns:a="http://schemas.openxmlformats.org/drawingml/2006/main" rot="16200000">
          <a:off x="2503038" y="3712068"/>
          <a:ext cx="1522340" cy="5276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учреждений </a:t>
          </a:r>
          <a:r>
            <a:rPr lang="ru-RU" sz="1400" dirty="0" smtClean="0">
              <a:solidFill>
                <a:srgbClr val="FFFF00"/>
              </a:solidFill>
            </a:rPr>
            <a:t>культуры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0.40972</cdr:x>
      <cdr:y>0.52994</cdr:y>
    </cdr:from>
    <cdr:to>
      <cdr:x>0.45984</cdr:x>
      <cdr:y>0.80628</cdr:y>
    </cdr:to>
    <cdr:sp macro="" textlink="">
      <cdr:nvSpPr>
        <cdr:cNvPr id="7" name="TextBox 6"/>
        <cdr:cNvSpPr txBox="1"/>
      </cdr:nvSpPr>
      <cdr:spPr>
        <a:xfrm xmlns:a="http://schemas.openxmlformats.org/drawingml/2006/main" rot="16200000">
          <a:off x="3671731" y="3614945"/>
          <a:ext cx="1601810" cy="51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Средний </a:t>
          </a:r>
          <a:r>
            <a:rPr lang="ru-RU" sz="1400" dirty="0" smtClean="0">
              <a:solidFill>
                <a:srgbClr val="FFFF00"/>
              </a:solidFill>
            </a:rPr>
            <a:t>медицинский</a:t>
          </a:r>
          <a:r>
            <a:rPr lang="ru-RU" sz="1200" dirty="0" smtClean="0">
              <a:solidFill>
                <a:srgbClr val="FFFF00"/>
              </a:solidFill>
            </a:rPr>
            <a:t> персонал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0.75</cdr:x>
      <cdr:y>0.38205</cdr:y>
    </cdr:from>
    <cdr:to>
      <cdr:x>0.77386</cdr:x>
      <cdr:y>0.74135</cdr:y>
    </cdr:to>
    <cdr:sp macro="" textlink="">
      <cdr:nvSpPr>
        <cdr:cNvPr id="8" name="TextBox 7"/>
        <cdr:cNvSpPr txBox="1"/>
      </cdr:nvSpPr>
      <cdr:spPr>
        <a:xfrm xmlns:a="http://schemas.openxmlformats.org/drawingml/2006/main" rot="16200000">
          <a:off x="6796684" y="3133198"/>
          <a:ext cx="2082689" cy="2454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врачи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0.2973</cdr:x>
      <cdr:y>0.11429</cdr:y>
    </cdr:from>
    <cdr:to>
      <cdr:x>0.41261</cdr:x>
      <cdr:y>0.29714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357454" y="57150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0.52778</cdr:x>
      <cdr:y>0.48065</cdr:y>
    </cdr:from>
    <cdr:to>
      <cdr:x>0.5779</cdr:x>
      <cdr:y>0.79032</cdr:y>
    </cdr:to>
    <cdr:sp macro="" textlink="">
      <cdr:nvSpPr>
        <cdr:cNvPr id="10" name="TextBox 9"/>
        <cdr:cNvSpPr txBox="1"/>
      </cdr:nvSpPr>
      <cdr:spPr>
        <a:xfrm xmlns:a="http://schemas.openxmlformats.org/drawingml/2006/main" rot="16200000">
          <a:off x="4789578" y="3425792"/>
          <a:ext cx="1795008" cy="51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>
              <a:solidFill>
                <a:srgbClr val="FFFF00"/>
              </a:solidFill>
            </a:rPr>
            <a:t>Р</a:t>
          </a:r>
          <a:r>
            <a:rPr lang="ru-RU" sz="1200" dirty="0" smtClean="0">
              <a:solidFill>
                <a:srgbClr val="FFFF00"/>
              </a:solidFill>
            </a:rPr>
            <a:t>аботники дошкольных </a:t>
          </a:r>
          <a:r>
            <a:rPr lang="ru-RU" sz="1400" dirty="0" smtClean="0">
              <a:solidFill>
                <a:srgbClr val="FFFF00"/>
              </a:solidFill>
            </a:rPr>
            <a:t>образовательных</a:t>
          </a:r>
          <a:r>
            <a:rPr lang="ru-RU" sz="1200" dirty="0" smtClean="0">
              <a:solidFill>
                <a:srgbClr val="FFFF00"/>
              </a:solidFill>
            </a:rPr>
            <a:t>  учреждений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0.61806</cdr:x>
      <cdr:y>0.48065</cdr:y>
    </cdr:from>
    <cdr:to>
      <cdr:x>0.70186</cdr:x>
      <cdr:y>0.74328</cdr:y>
    </cdr:to>
    <cdr:sp macro="" textlink="">
      <cdr:nvSpPr>
        <cdr:cNvPr id="11" name="TextBox 10"/>
        <cdr:cNvSpPr txBox="1"/>
      </cdr:nvSpPr>
      <cdr:spPr>
        <a:xfrm xmlns:a="http://schemas.openxmlformats.org/drawingml/2006/main" rot="16200000">
          <a:off x="6027841" y="3116223"/>
          <a:ext cx="1522340" cy="8620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 учреждений общего образования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0.86211</cdr:x>
      <cdr:y>0.37895</cdr:y>
    </cdr:from>
    <cdr:to>
      <cdr:x>0.91222</cdr:x>
      <cdr:y>0.77945</cdr:y>
    </cdr:to>
    <cdr:sp macro="" textlink="">
      <cdr:nvSpPr>
        <cdr:cNvPr id="12" name="TextBox 11"/>
        <cdr:cNvSpPr txBox="1"/>
      </cdr:nvSpPr>
      <cdr:spPr>
        <a:xfrm xmlns:a="http://schemas.openxmlformats.org/drawingml/2006/main" rot="16200000">
          <a:off x="7965557" y="3099602"/>
          <a:ext cx="2321515" cy="5155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Среднемесячная заработная плата работников по УР </a:t>
          </a:r>
          <a:endParaRPr lang="ru-RU" sz="1400" dirty="0">
            <a:solidFill>
              <a:srgbClr val="FFFF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86736D-E93E-43BA-8D02-5B77B6F6DE8E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42988" y="685800"/>
            <a:ext cx="47720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A56C2F-45B6-45A5-9E5A-92653BCA6F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3557" y="2449497"/>
            <a:ext cx="9333627" cy="169018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7112" y="4468231"/>
            <a:ext cx="7686517" cy="20150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8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7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16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55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94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33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72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111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60487" y="363227"/>
            <a:ext cx="2966324" cy="773544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59607" y="363227"/>
            <a:ext cx="8717868" cy="773544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404" y="5066917"/>
            <a:ext cx="9333627" cy="1566071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67404" y="3342049"/>
            <a:ext cx="9333627" cy="1724868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3889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779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166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555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9449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333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7722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1119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59608" y="2115476"/>
            <a:ext cx="5841143" cy="598319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683761" y="2115476"/>
            <a:ext cx="5843050" cy="598319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7" y="315770"/>
            <a:ext cx="9882664" cy="1314186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9038" y="1765025"/>
            <a:ext cx="4851733" cy="73557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8899" indent="0">
              <a:buNone/>
              <a:defRPr sz="2400" b="1"/>
            </a:lvl2pPr>
            <a:lvl3pPr marL="1077798" indent="0">
              <a:buNone/>
              <a:defRPr sz="2100" b="1"/>
            </a:lvl3pPr>
            <a:lvl4pPr marL="1616696" indent="0">
              <a:buNone/>
              <a:defRPr sz="1900" b="1"/>
            </a:lvl4pPr>
            <a:lvl5pPr marL="2155595" indent="0">
              <a:buNone/>
              <a:defRPr sz="1900" b="1"/>
            </a:lvl5pPr>
            <a:lvl6pPr marL="2694494" indent="0">
              <a:buNone/>
              <a:defRPr sz="1900" b="1"/>
            </a:lvl6pPr>
            <a:lvl7pPr marL="3233393" indent="0">
              <a:buNone/>
              <a:defRPr sz="1900" b="1"/>
            </a:lvl7pPr>
            <a:lvl8pPr marL="3772293" indent="0">
              <a:buNone/>
              <a:defRPr sz="1900" b="1"/>
            </a:lvl8pPr>
            <a:lvl9pPr marL="4311191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9038" y="2500604"/>
            <a:ext cx="4851733" cy="45430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78064" y="1765025"/>
            <a:ext cx="4853639" cy="73557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8899" indent="0">
              <a:buNone/>
              <a:defRPr sz="2400" b="1"/>
            </a:lvl2pPr>
            <a:lvl3pPr marL="1077798" indent="0">
              <a:buNone/>
              <a:defRPr sz="2100" b="1"/>
            </a:lvl3pPr>
            <a:lvl4pPr marL="1616696" indent="0">
              <a:buNone/>
              <a:defRPr sz="1900" b="1"/>
            </a:lvl4pPr>
            <a:lvl5pPr marL="2155595" indent="0">
              <a:buNone/>
              <a:defRPr sz="1900" b="1"/>
            </a:lvl5pPr>
            <a:lvl6pPr marL="2694494" indent="0">
              <a:buNone/>
              <a:defRPr sz="1900" b="1"/>
            </a:lvl6pPr>
            <a:lvl7pPr marL="3233393" indent="0">
              <a:buNone/>
              <a:defRPr sz="1900" b="1"/>
            </a:lvl7pPr>
            <a:lvl8pPr marL="3772293" indent="0">
              <a:buNone/>
              <a:defRPr sz="1900" b="1"/>
            </a:lvl8pPr>
            <a:lvl9pPr marL="4311191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78064" y="2500604"/>
            <a:ext cx="4853639" cy="45430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9" y="313944"/>
            <a:ext cx="3612587" cy="133608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93163" y="313946"/>
            <a:ext cx="6138538" cy="6729725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9039" y="1650035"/>
            <a:ext cx="3612587" cy="5393637"/>
          </a:xfrm>
        </p:spPr>
        <p:txBody>
          <a:bodyPr/>
          <a:lstStyle>
            <a:lvl1pPr marL="0" indent="0">
              <a:buNone/>
              <a:defRPr sz="1700"/>
            </a:lvl1pPr>
            <a:lvl2pPr marL="538899" indent="0">
              <a:buNone/>
              <a:defRPr sz="1400"/>
            </a:lvl2pPr>
            <a:lvl3pPr marL="1077798" indent="0">
              <a:buNone/>
              <a:defRPr sz="1200"/>
            </a:lvl3pPr>
            <a:lvl4pPr marL="1616696" indent="0">
              <a:buNone/>
              <a:defRPr sz="1100"/>
            </a:lvl4pPr>
            <a:lvl5pPr marL="2155595" indent="0">
              <a:buNone/>
              <a:defRPr sz="1100"/>
            </a:lvl5pPr>
            <a:lvl6pPr marL="2694494" indent="0">
              <a:buNone/>
              <a:defRPr sz="1100"/>
            </a:lvl6pPr>
            <a:lvl7pPr marL="3233393" indent="0">
              <a:buNone/>
              <a:defRPr sz="1100"/>
            </a:lvl7pPr>
            <a:lvl8pPr marL="3772293" indent="0">
              <a:buNone/>
              <a:defRPr sz="1100"/>
            </a:lvl8pPr>
            <a:lvl9pPr marL="431119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301" y="5519579"/>
            <a:ext cx="6588443" cy="651618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52301" y="704549"/>
            <a:ext cx="6588443" cy="4731068"/>
          </a:xfrm>
        </p:spPr>
        <p:txBody>
          <a:bodyPr/>
          <a:lstStyle>
            <a:lvl1pPr marL="0" indent="0">
              <a:buNone/>
              <a:defRPr sz="3800"/>
            </a:lvl1pPr>
            <a:lvl2pPr marL="538899" indent="0">
              <a:buNone/>
              <a:defRPr sz="3300"/>
            </a:lvl2pPr>
            <a:lvl3pPr marL="1077798" indent="0">
              <a:buNone/>
              <a:defRPr sz="2800"/>
            </a:lvl3pPr>
            <a:lvl4pPr marL="1616696" indent="0">
              <a:buNone/>
              <a:defRPr sz="2400"/>
            </a:lvl4pPr>
            <a:lvl5pPr marL="2155595" indent="0">
              <a:buNone/>
              <a:defRPr sz="2400"/>
            </a:lvl5pPr>
            <a:lvl6pPr marL="2694494" indent="0">
              <a:buNone/>
              <a:defRPr sz="2400"/>
            </a:lvl6pPr>
            <a:lvl7pPr marL="3233393" indent="0">
              <a:buNone/>
              <a:defRPr sz="2400"/>
            </a:lvl7pPr>
            <a:lvl8pPr marL="3772293" indent="0">
              <a:buNone/>
              <a:defRPr sz="2400"/>
            </a:lvl8pPr>
            <a:lvl9pPr marL="4311191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52301" y="6171198"/>
            <a:ext cx="6588443" cy="925405"/>
          </a:xfrm>
        </p:spPr>
        <p:txBody>
          <a:bodyPr/>
          <a:lstStyle>
            <a:lvl1pPr marL="0" indent="0">
              <a:buNone/>
              <a:defRPr sz="1700"/>
            </a:lvl1pPr>
            <a:lvl2pPr marL="538899" indent="0">
              <a:buNone/>
              <a:defRPr sz="1400"/>
            </a:lvl2pPr>
            <a:lvl3pPr marL="1077798" indent="0">
              <a:buNone/>
              <a:defRPr sz="1200"/>
            </a:lvl3pPr>
            <a:lvl4pPr marL="1616696" indent="0">
              <a:buNone/>
              <a:defRPr sz="1100"/>
            </a:lvl4pPr>
            <a:lvl5pPr marL="2155595" indent="0">
              <a:buNone/>
              <a:defRPr sz="1100"/>
            </a:lvl5pPr>
            <a:lvl6pPr marL="2694494" indent="0">
              <a:buNone/>
              <a:defRPr sz="1100"/>
            </a:lvl6pPr>
            <a:lvl7pPr marL="3233393" indent="0">
              <a:buNone/>
              <a:defRPr sz="1100"/>
            </a:lvl7pPr>
            <a:lvl8pPr marL="3772293" indent="0">
              <a:buNone/>
              <a:defRPr sz="1100"/>
            </a:lvl8pPr>
            <a:lvl9pPr marL="431119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7" y="315770"/>
            <a:ext cx="9882664" cy="1314186"/>
          </a:xfrm>
          <a:prstGeom prst="rect">
            <a:avLst/>
          </a:prstGeom>
        </p:spPr>
        <p:txBody>
          <a:bodyPr vert="horz" lIns="107780" tIns="53890" rIns="107780" bIns="5389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9037" y="1839860"/>
            <a:ext cx="9882664" cy="5203810"/>
          </a:xfrm>
          <a:prstGeom prst="rect">
            <a:avLst/>
          </a:prstGeom>
        </p:spPr>
        <p:txBody>
          <a:bodyPr vert="horz" lIns="107780" tIns="53890" rIns="107780" bIns="5389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49037" y="7308333"/>
            <a:ext cx="2562172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9EFF1-2E48-4C05-A051-0BDDA7310379}" type="datetimeFigureOut">
              <a:rPr lang="ru-RU" smtClean="0"/>
              <a:pPr/>
              <a:t>22.08.2017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751752" y="7308333"/>
            <a:ext cx="3477234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869529" y="7308333"/>
            <a:ext cx="2562172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077798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4174" indent="-404174" algn="l" defTabSz="1077798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5710" indent="-336812" algn="l" defTabSz="1077798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7247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86146" indent="-269449" algn="l" defTabSz="1077798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25044" indent="-269449" algn="l" defTabSz="1077798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63943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02842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41741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580640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8899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798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16696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5595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94494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33393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72293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11191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gif"/><Relationship Id="rId4" Type="http://schemas.openxmlformats.org/officeDocument/2006/relationships/image" Target="../media/image3.jpeg"/><Relationship Id="rId9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203957" y="2299482"/>
          <a:ext cx="10287072" cy="5796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46833" y="370656"/>
            <a:ext cx="10429948" cy="1143008"/>
          </a:xfrm>
        </p:spPr>
        <p:txBody>
          <a:bodyPr>
            <a:noAutofit/>
          </a:bodyPr>
          <a:lstStyle/>
          <a:p>
            <a:r>
              <a:rPr lang="ru-RU" sz="2000" dirty="0" smtClean="0"/>
              <a:t>Уровень средней заработной платы работников по категориям персонала в организациях социальной сферы и науки государственной и муниципальной форм собственности по отношению к средней заработной плате</a:t>
            </a:r>
            <a:br>
              <a:rPr lang="ru-RU" sz="2000" dirty="0" smtClean="0"/>
            </a:br>
            <a:r>
              <a:rPr lang="ru-RU" sz="2000" dirty="0" smtClean="0"/>
              <a:t> за </a:t>
            </a:r>
            <a:r>
              <a:rPr lang="ru-RU" sz="2000" dirty="0" smtClean="0"/>
              <a:t>январь-</a:t>
            </a:r>
            <a:r>
              <a:rPr lang="ru-RU" sz="2000" dirty="0" smtClean="0"/>
              <a:t>июнь</a:t>
            </a:r>
            <a:r>
              <a:rPr lang="ru-RU" sz="2000" dirty="0" smtClean="0"/>
              <a:t> 2017 </a:t>
            </a:r>
            <a:r>
              <a:rPr lang="ru-RU" sz="2000" dirty="0" smtClean="0"/>
              <a:t>г.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(</a:t>
            </a:r>
            <a:r>
              <a:rPr lang="ru-RU" sz="2000" dirty="0" smtClean="0"/>
              <a:t>рублей)</a:t>
            </a:r>
            <a:endParaRPr lang="ru-RU" sz="2000" dirty="0"/>
          </a:p>
        </p:txBody>
      </p:sp>
      <p:pic>
        <p:nvPicPr>
          <p:cNvPr id="7" name="Picture 2" descr="C:\Documents and Settings\sep12\Рабочий стол\картинки\7bb04f3cb06ab0c58ad76cec6bbc6ec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04485" y="3013862"/>
            <a:ext cx="875512" cy="1798301"/>
          </a:xfrm>
          <a:prstGeom prst="rect">
            <a:avLst/>
          </a:prstGeom>
          <a:noFill/>
        </p:spPr>
      </p:pic>
      <p:pic>
        <p:nvPicPr>
          <p:cNvPr id="1033" name="Picture 9" descr="C:\Documents and Settings\sep12\Рабочий стол\картинки\женщина-чистки-2086769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7000" contrast="16000"/>
          </a:blip>
          <a:srcRect t="4037" b="9171"/>
          <a:stretch>
            <a:fillRect/>
          </a:stretch>
        </p:blipFill>
        <p:spPr bwMode="auto">
          <a:xfrm>
            <a:off x="1775593" y="4085432"/>
            <a:ext cx="1143008" cy="1450502"/>
          </a:xfrm>
          <a:prstGeom prst="rect">
            <a:avLst/>
          </a:prstGeom>
          <a:noFill/>
        </p:spPr>
      </p:pic>
      <p:pic>
        <p:nvPicPr>
          <p:cNvPr id="1026" name="Picture 2" descr="N:\403\картинки\cartoon-orderly-pushing-old-lady-1901051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7143" t="949" r="11905"/>
          <a:stretch>
            <a:fillRect/>
          </a:stretch>
        </p:blipFill>
        <p:spPr bwMode="auto">
          <a:xfrm>
            <a:off x="632585" y="4013994"/>
            <a:ext cx="1045893" cy="1632742"/>
          </a:xfrm>
          <a:prstGeom prst="rect">
            <a:avLst/>
          </a:prstGeom>
          <a:noFill/>
        </p:spPr>
      </p:pic>
      <p:pic>
        <p:nvPicPr>
          <p:cNvPr id="1034" name="Picture 10" descr="C:\Documents and Settings\sep12\Рабочий стол\таня\буклеты\x_a307932a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" contrast="-34000"/>
          </a:blip>
          <a:srcRect/>
          <a:stretch>
            <a:fillRect/>
          </a:stretch>
        </p:blipFill>
        <p:spPr bwMode="auto">
          <a:xfrm>
            <a:off x="8705079" y="2370920"/>
            <a:ext cx="1357322" cy="1863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 descr="N:\403\картинки\библиотека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" contrast="42000"/>
          </a:blip>
          <a:srcRect/>
          <a:stretch>
            <a:fillRect/>
          </a:stretch>
        </p:blipFill>
        <p:spPr bwMode="auto">
          <a:xfrm>
            <a:off x="2990039" y="3228176"/>
            <a:ext cx="1072946" cy="2105348"/>
          </a:xfrm>
          <a:prstGeom prst="rect">
            <a:avLst/>
          </a:prstGeom>
          <a:noFill/>
        </p:spPr>
      </p:pic>
      <p:pic>
        <p:nvPicPr>
          <p:cNvPr id="9" name="Picture 6" descr="F:\79013566_3640123_90263c3a0345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33509" y="1513664"/>
            <a:ext cx="1023855" cy="1532856"/>
          </a:xfrm>
          <a:prstGeom prst="rect">
            <a:avLst/>
          </a:prstGeom>
          <a:noFill/>
        </p:spPr>
      </p:pic>
      <p:pic>
        <p:nvPicPr>
          <p:cNvPr id="1035" name="Picture 11" descr="C:\Documents and Settings\sep12\Рабочий стол\таня\буклеты\картинки\1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133179" y="2870986"/>
            <a:ext cx="1233488" cy="1850233"/>
          </a:xfrm>
          <a:prstGeom prst="rect">
            <a:avLst/>
          </a:prstGeom>
          <a:noFill/>
        </p:spPr>
      </p:pic>
      <p:pic>
        <p:nvPicPr>
          <p:cNvPr id="1036" name="Picture 12" descr="C:\Documents and Settings\sep12\Рабочий стол\таня\буклеты\506528656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04815" y="2585234"/>
            <a:ext cx="642942" cy="1748351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1698</TotalTime>
  <Words>69</Words>
  <Application>Microsoft Office PowerPoint</Application>
  <PresentationFormat>Произвольный</PresentationFormat>
  <Paragraphs>17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Уровень средней заработной платы работников по категориям персонала в организациях социальной сферы и науки государственной и муниципальной форм собственности по отношению к средней заработной плате  за январь-июнь 2017 г. (рублей)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GEG</cp:lastModifiedBy>
  <cp:revision>187</cp:revision>
  <dcterms:created xsi:type="dcterms:W3CDTF">2015-09-07T13:31:04Z</dcterms:created>
  <dcterms:modified xsi:type="dcterms:W3CDTF">2017-08-22T07:12:04Z</dcterms:modified>
</cp:coreProperties>
</file>